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71" r:id="rId4"/>
    <p:sldId id="257" r:id="rId5"/>
    <p:sldId id="269" r:id="rId6"/>
    <p:sldId id="288" r:id="rId7"/>
    <p:sldId id="268" r:id="rId8"/>
    <p:sldId id="290" r:id="rId9"/>
    <p:sldId id="266" r:id="rId10"/>
    <p:sldId id="267" r:id="rId11"/>
    <p:sldId id="289" r:id="rId12"/>
    <p:sldId id="293" r:id="rId13"/>
    <p:sldId id="265" r:id="rId14"/>
    <p:sldId id="294" r:id="rId15"/>
    <p:sldId id="292" r:id="rId16"/>
    <p:sldId id="260" r:id="rId17"/>
    <p:sldId id="259" r:id="rId18"/>
    <p:sldId id="263" r:id="rId19"/>
    <p:sldId id="262" r:id="rId20"/>
    <p:sldId id="261" r:id="rId21"/>
    <p:sldId id="287" r:id="rId22"/>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99"/>
    <a:srgbClr val="8CF73B"/>
    <a:srgbClr val="E37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74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288E7-D8A7-4913-BF2F-368BB36B9106}" type="datetimeFigureOut">
              <a:rPr lang="ru-RU" smtClean="0"/>
              <a:t>30.11.2022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8412-E298-4A7D-ACF7-12CE3D3912F0}" type="slidenum">
              <a:rPr lang="ru-RU" smtClean="0"/>
              <a:t>‹#›</a:t>
            </a:fld>
            <a:endParaRPr lang="ru-RU"/>
          </a:p>
        </p:txBody>
      </p:sp>
    </p:spTree>
    <p:extLst>
      <p:ext uri="{BB962C8B-B14F-4D97-AF65-F5344CB8AC3E}">
        <p14:creationId xmlns:p14="http://schemas.microsoft.com/office/powerpoint/2010/main" val="107944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088412-E298-4A7D-ACF7-12CE3D3912F0}" type="slidenum">
              <a:rPr lang="ru-RU" smtClean="0"/>
              <a:t>3</a:t>
            </a:fld>
            <a:endParaRPr lang="ru-RU"/>
          </a:p>
        </p:txBody>
      </p:sp>
    </p:spTree>
    <p:extLst>
      <p:ext uri="{BB962C8B-B14F-4D97-AF65-F5344CB8AC3E}">
        <p14:creationId xmlns:p14="http://schemas.microsoft.com/office/powerpoint/2010/main" val="16163680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Рисунок 7" descr="images.jp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7572375" y="3786188"/>
            <a:ext cx="1357313" cy="1214437"/>
          </a:xfrm>
          <a:prstGeom prst="rect">
            <a:avLst/>
          </a:prstGeom>
          <a:noFill/>
          <a:ln w="9525">
            <a:noFill/>
            <a:miter lim="800000"/>
            <a:headEnd/>
            <a:tailEnd/>
          </a:ln>
        </p:spPr>
      </p:pic>
      <p:pic>
        <p:nvPicPr>
          <p:cNvPr id="5" name="Рисунок 8" descr="24.jpg"/>
          <p:cNvPicPr>
            <a:picLocks noChangeAspect="1"/>
          </p:cNvPicPr>
          <p:nvPr userDrawn="1"/>
        </p:nvPicPr>
        <p:blipFill>
          <a:blip r:embed="rId4">
            <a:clrChange>
              <a:clrFrom>
                <a:srgbClr val="FFFFFF"/>
              </a:clrFrom>
              <a:clrTo>
                <a:srgbClr val="FFFFFF">
                  <a:alpha val="0"/>
                </a:srgbClr>
              </a:clrTo>
            </a:clrChange>
          </a:blip>
          <a:srcRect/>
          <a:stretch>
            <a:fillRect/>
          </a:stretch>
        </p:blipFill>
        <p:spPr bwMode="auto">
          <a:xfrm rot="17044367" flipH="1">
            <a:off x="7182644" y="146844"/>
            <a:ext cx="1728788" cy="1828800"/>
          </a:xfrm>
          <a:prstGeom prst="rect">
            <a:avLst/>
          </a:prstGeom>
          <a:noFill/>
          <a:ln w="9525">
            <a:noFill/>
            <a:miter lim="800000"/>
            <a:headEnd/>
            <a:tailEnd/>
          </a:ln>
        </p:spPr>
      </p:pic>
      <p:pic>
        <p:nvPicPr>
          <p:cNvPr id="6" name="Рисунок 9" descr="0_115d87_6dca61ec_orig.png"/>
          <p:cNvPicPr>
            <a:picLocks noChangeAspect="1"/>
          </p:cNvPicPr>
          <p:nvPr userDrawn="1"/>
        </p:nvPicPr>
        <p:blipFill>
          <a:blip r:embed="rId5"/>
          <a:srcRect/>
          <a:stretch>
            <a:fillRect/>
          </a:stretch>
        </p:blipFill>
        <p:spPr bwMode="auto">
          <a:xfrm>
            <a:off x="8429625" y="3214688"/>
            <a:ext cx="285750" cy="225425"/>
          </a:xfrm>
          <a:prstGeom prst="rect">
            <a:avLst/>
          </a:prstGeom>
          <a:noFill/>
          <a:ln w="9525">
            <a:noFill/>
            <a:miter lim="800000"/>
            <a:headEnd/>
            <a:tailEnd/>
          </a:ln>
        </p:spPr>
      </p:pic>
      <p:pic>
        <p:nvPicPr>
          <p:cNvPr id="7" name="Рисунок 10" descr="0_115ce1_a0a4bba0_orig.png"/>
          <p:cNvPicPr>
            <a:picLocks noChangeAspect="1"/>
          </p:cNvPicPr>
          <p:nvPr userDrawn="1"/>
        </p:nvPicPr>
        <p:blipFill>
          <a:blip r:embed="rId6"/>
          <a:srcRect/>
          <a:stretch>
            <a:fillRect/>
          </a:stretch>
        </p:blipFill>
        <p:spPr bwMode="auto">
          <a:xfrm rot="18970239">
            <a:off x="7920038" y="995363"/>
            <a:ext cx="314325" cy="303212"/>
          </a:xfrm>
          <a:prstGeom prst="rect">
            <a:avLst/>
          </a:prstGeom>
          <a:noFill/>
          <a:ln w="9525">
            <a:noFill/>
            <a:miter lim="800000"/>
            <a:headEnd/>
            <a:tailEnd/>
          </a:ln>
        </p:spPr>
      </p:pic>
      <p:pic>
        <p:nvPicPr>
          <p:cNvPr id="8" name="Рисунок 11" descr="0_168ef0_9f3be76_orig.png"/>
          <p:cNvPicPr>
            <a:picLocks noChangeAspect="1"/>
          </p:cNvPicPr>
          <p:nvPr userDrawn="1"/>
        </p:nvPicPr>
        <p:blipFill>
          <a:blip r:embed="rId7"/>
          <a:srcRect/>
          <a:stretch>
            <a:fillRect/>
          </a:stretch>
        </p:blipFill>
        <p:spPr bwMode="auto">
          <a:xfrm rot="18569276">
            <a:off x="6880225" y="285751"/>
            <a:ext cx="276225" cy="190500"/>
          </a:xfrm>
          <a:prstGeom prst="rect">
            <a:avLst/>
          </a:prstGeom>
          <a:noFill/>
          <a:ln w="9525">
            <a:noFill/>
            <a:miter lim="800000"/>
            <a:headEnd/>
            <a:tailEnd/>
          </a:ln>
        </p:spPr>
      </p:pic>
      <p:pic>
        <p:nvPicPr>
          <p:cNvPr id="9" name="Рисунок 12" descr="0_169545_6a77a23_orig.png"/>
          <p:cNvPicPr>
            <a:picLocks noChangeAspect="1"/>
          </p:cNvPicPr>
          <p:nvPr userDrawn="1"/>
        </p:nvPicPr>
        <p:blipFill>
          <a:blip r:embed="rId8"/>
          <a:srcRect/>
          <a:stretch>
            <a:fillRect/>
          </a:stretch>
        </p:blipFill>
        <p:spPr bwMode="auto">
          <a:xfrm>
            <a:off x="8643938" y="2928938"/>
            <a:ext cx="285750" cy="298450"/>
          </a:xfrm>
          <a:prstGeom prst="rect">
            <a:avLst/>
          </a:prstGeom>
          <a:noFill/>
          <a:ln w="9525">
            <a:noFill/>
            <a:miter lim="800000"/>
            <a:headEnd/>
            <a:tailEnd/>
          </a:ln>
        </p:spPr>
      </p:pic>
      <p:pic>
        <p:nvPicPr>
          <p:cNvPr id="10" name="Рисунок 13" descr="5776ce614f575155a8162c2d.png"/>
          <p:cNvPicPr>
            <a:picLocks noChangeAspect="1"/>
          </p:cNvPicPr>
          <p:nvPr userDrawn="1"/>
        </p:nvPicPr>
        <p:blipFill>
          <a:blip r:embed="rId9"/>
          <a:srcRect/>
          <a:stretch>
            <a:fillRect/>
          </a:stretch>
        </p:blipFill>
        <p:spPr bwMode="auto">
          <a:xfrm>
            <a:off x="8643938" y="2571750"/>
            <a:ext cx="319087" cy="142875"/>
          </a:xfrm>
          <a:prstGeom prst="rect">
            <a:avLst/>
          </a:prstGeom>
          <a:noFill/>
          <a:ln w="9525">
            <a:noFill/>
            <a:miter lim="800000"/>
            <a:headEnd/>
            <a:tailEnd/>
          </a:ln>
        </p:spPr>
      </p:pic>
      <p:pic>
        <p:nvPicPr>
          <p:cNvPr id="11" name="Рисунок 14" descr="17837122.png"/>
          <p:cNvPicPr>
            <a:picLocks noChangeAspect="1"/>
          </p:cNvPicPr>
          <p:nvPr userDrawn="1"/>
        </p:nvPicPr>
        <p:blipFill>
          <a:blip r:embed="rId10"/>
          <a:srcRect/>
          <a:stretch>
            <a:fillRect/>
          </a:stretch>
        </p:blipFill>
        <p:spPr bwMode="auto">
          <a:xfrm>
            <a:off x="8501063" y="3429000"/>
            <a:ext cx="500062" cy="374650"/>
          </a:xfrm>
          <a:prstGeom prst="rect">
            <a:avLst/>
          </a:prstGeom>
          <a:noFill/>
          <a:ln w="9525">
            <a:noFill/>
            <a:miter lim="800000"/>
            <a:headEnd/>
            <a:tailEnd/>
          </a:ln>
        </p:spPr>
      </p:pic>
      <p:pic>
        <p:nvPicPr>
          <p:cNvPr id="12" name="Рисунок 15" descr="963743329.png"/>
          <p:cNvPicPr>
            <a:picLocks noChangeAspect="1"/>
          </p:cNvPicPr>
          <p:nvPr userDrawn="1"/>
        </p:nvPicPr>
        <p:blipFill>
          <a:blip r:embed="rId11"/>
          <a:srcRect/>
          <a:stretch>
            <a:fillRect/>
          </a:stretch>
        </p:blipFill>
        <p:spPr bwMode="auto">
          <a:xfrm>
            <a:off x="8358188" y="2857500"/>
            <a:ext cx="214312" cy="250825"/>
          </a:xfrm>
          <a:prstGeom prst="rect">
            <a:avLst/>
          </a:prstGeom>
          <a:noFill/>
          <a:ln w="9525">
            <a:noFill/>
            <a:miter lim="800000"/>
            <a:headEnd/>
            <a:tailEnd/>
          </a:ln>
        </p:spPr>
      </p:pic>
      <p:pic>
        <p:nvPicPr>
          <p:cNvPr id="13" name="Рисунок 16" descr="butterfly_pink_icon.png"/>
          <p:cNvPicPr>
            <a:picLocks noChangeAspect="1"/>
          </p:cNvPicPr>
          <p:nvPr userDrawn="1"/>
        </p:nvPicPr>
        <p:blipFill>
          <a:blip r:embed="rId12"/>
          <a:srcRect/>
          <a:stretch>
            <a:fillRect/>
          </a:stretch>
        </p:blipFill>
        <p:spPr bwMode="auto">
          <a:xfrm>
            <a:off x="7215188" y="4643438"/>
            <a:ext cx="323850" cy="323850"/>
          </a:xfrm>
          <a:prstGeom prst="rect">
            <a:avLst/>
          </a:prstGeom>
          <a:noFill/>
          <a:ln w="9525">
            <a:noFill/>
            <a:miter lim="800000"/>
            <a:headEnd/>
            <a:tailEnd/>
          </a:ln>
        </p:spPr>
      </p:pic>
      <p:pic>
        <p:nvPicPr>
          <p:cNvPr id="14" name="Рисунок 17" descr="i.jpg"/>
          <p:cNvPicPr>
            <a:picLocks noChangeAspect="1"/>
          </p:cNvPicPr>
          <p:nvPr userDrawn="1"/>
        </p:nvPicPr>
        <p:blipFill>
          <a:blip r:embed="rId13">
            <a:clrChange>
              <a:clrFrom>
                <a:srgbClr val="FFFFFF"/>
              </a:clrFrom>
              <a:clrTo>
                <a:srgbClr val="FFFFFF">
                  <a:alpha val="0"/>
                </a:srgbClr>
              </a:clrTo>
            </a:clrChange>
          </a:blip>
          <a:srcRect/>
          <a:stretch>
            <a:fillRect/>
          </a:stretch>
        </p:blipFill>
        <p:spPr bwMode="auto">
          <a:xfrm rot="11259001">
            <a:off x="7881938" y="3830638"/>
            <a:ext cx="695325" cy="568325"/>
          </a:xfrm>
          <a:prstGeom prst="rect">
            <a:avLst/>
          </a:prstGeom>
          <a:noFill/>
          <a:ln w="9525">
            <a:noFill/>
            <a:miter lim="800000"/>
            <a:headEnd/>
            <a:tailEnd/>
          </a:ln>
        </p:spPr>
      </p:pic>
      <p:pic>
        <p:nvPicPr>
          <p:cNvPr id="15" name="Рисунок 18" descr="trturka_tema_susleri_dekorlar_880.png"/>
          <p:cNvPicPr>
            <a:picLocks noChangeAspect="1"/>
          </p:cNvPicPr>
          <p:nvPr userDrawn="1"/>
        </p:nvPicPr>
        <p:blipFill>
          <a:blip r:embed="rId14"/>
          <a:srcRect/>
          <a:stretch>
            <a:fillRect/>
          </a:stretch>
        </p:blipFill>
        <p:spPr bwMode="auto">
          <a:xfrm rot="18520784">
            <a:off x="7800182" y="1631156"/>
            <a:ext cx="1200150" cy="982663"/>
          </a:xfrm>
          <a:prstGeom prst="rect">
            <a:avLst/>
          </a:prstGeom>
          <a:noFill/>
          <a:ln w="9525">
            <a:noFill/>
            <a:miter lim="800000"/>
            <a:headEnd/>
            <a:tailEnd/>
          </a:ln>
        </p:spPr>
      </p:pic>
      <p:pic>
        <p:nvPicPr>
          <p:cNvPr id="16" name="Рисунок 19" descr="i (4).jpg"/>
          <p:cNvPicPr>
            <a:picLocks noChangeAspect="1"/>
          </p:cNvPicPr>
          <p:nvPr userDrawn="1"/>
        </p:nvPicPr>
        <p:blipFill>
          <a:blip r:embed="rId15">
            <a:clrChange>
              <a:clrFrom>
                <a:srgbClr val="FFFFFF"/>
              </a:clrFrom>
              <a:clrTo>
                <a:srgbClr val="FFFFFF">
                  <a:alpha val="0"/>
                </a:srgbClr>
              </a:clrTo>
            </a:clrChange>
          </a:blip>
          <a:srcRect/>
          <a:stretch>
            <a:fillRect/>
          </a:stretch>
        </p:blipFill>
        <p:spPr bwMode="auto">
          <a:xfrm>
            <a:off x="6572250" y="142875"/>
            <a:ext cx="230188" cy="285750"/>
          </a:xfrm>
          <a:prstGeom prst="rect">
            <a:avLst/>
          </a:prstGeom>
          <a:noFill/>
          <a:ln w="9525">
            <a:noFill/>
            <a:miter lim="800000"/>
            <a:headEnd/>
            <a:tailEnd/>
          </a:ln>
        </p:spPr>
      </p:pic>
      <p:sp>
        <p:nvSpPr>
          <p:cNvPr id="2" name="Заголовок 1"/>
          <p:cNvSpPr>
            <a:spLocks noGrp="1"/>
          </p:cNvSpPr>
          <p:nvPr>
            <p:ph type="ctrTitle"/>
          </p:nvPr>
        </p:nvSpPr>
        <p:spPr>
          <a:xfrm>
            <a:off x="642910" y="1571618"/>
            <a:ext cx="7772400" cy="1102519"/>
          </a:xfrm>
        </p:spPr>
        <p:txBody>
          <a:bodyPr/>
          <a:lstStyle/>
          <a:p>
            <a:r>
              <a:rPr lang="ru-RU" dirty="0"/>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17" name="Дата 3"/>
          <p:cNvSpPr>
            <a:spLocks noGrp="1"/>
          </p:cNvSpPr>
          <p:nvPr>
            <p:ph type="dt" sz="half" idx="10"/>
          </p:nvPr>
        </p:nvSpPr>
        <p:spPr/>
        <p:txBody>
          <a:bodyPr/>
          <a:lstStyle>
            <a:lvl1pPr>
              <a:defRPr b="1">
                <a:solidFill>
                  <a:schemeClr val="accent3">
                    <a:lumMod val="50000"/>
                  </a:schemeClr>
                </a:solidFill>
              </a:defRPr>
            </a:lvl1pPr>
          </a:lstStyle>
          <a:p>
            <a:pPr>
              <a:defRPr/>
            </a:pPr>
            <a:fld id="{8EB52EE7-AD01-4E18-87B0-B12EEDE06034}" type="datetimeFigureOut">
              <a:rPr lang="ru-RU"/>
              <a:pPr>
                <a:defRPr/>
              </a:pPr>
              <a:t>30.11.2022</a:t>
            </a:fld>
            <a:r>
              <a:rPr lang="ru-RU" dirty="0"/>
              <a:t> Пасечник Е.А.</a:t>
            </a:r>
          </a:p>
        </p:txBody>
      </p:sp>
      <p:sp>
        <p:nvSpPr>
          <p:cNvPr id="18" name="Нижний колонтитул 4"/>
          <p:cNvSpPr>
            <a:spLocks noGrp="1"/>
          </p:cNvSpPr>
          <p:nvPr>
            <p:ph type="ftr" sz="quarter" idx="11"/>
          </p:nvPr>
        </p:nvSpPr>
        <p:spPr/>
        <p:txBody>
          <a:bodyPr/>
          <a:lstStyle>
            <a:lvl1pPr>
              <a:defRPr/>
            </a:lvl1pPr>
          </a:lstStyle>
          <a:p>
            <a:pPr>
              <a:defRPr/>
            </a:pPr>
            <a:endParaRPr lang="ru-RU"/>
          </a:p>
        </p:txBody>
      </p:sp>
      <p:sp>
        <p:nvSpPr>
          <p:cNvPr id="19" name="Номер слайда 5"/>
          <p:cNvSpPr>
            <a:spLocks noGrp="1"/>
          </p:cNvSpPr>
          <p:nvPr>
            <p:ph type="sldNum" sz="quarter" idx="12"/>
          </p:nvPr>
        </p:nvSpPr>
        <p:spPr/>
        <p:txBody>
          <a:bodyPr/>
          <a:lstStyle>
            <a:lvl1pPr>
              <a:defRPr/>
            </a:lvl1pPr>
          </a:lstStyle>
          <a:p>
            <a:pPr>
              <a:defRPr/>
            </a:pPr>
            <a:fld id="{D9201839-5179-4212-B53F-FB7962AF2C03}" type="slidenum">
              <a:rPr lang="ru-RU"/>
              <a:pPr>
                <a:defRPr/>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EBD4067-A63F-4793-8C45-9721556F9DCD}" type="datetimeFigureOut">
              <a:rPr lang="ru-RU"/>
              <a:pPr>
                <a:defRPr/>
              </a:pPr>
              <a:t>30.11.2022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E9F480-95F1-451A-A7C2-AD71D10BC95A}" type="slidenum">
              <a:rPr lang="ru-RU"/>
              <a:pPr>
                <a:defRPr/>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2D63197-CE05-451E-B901-1BDFE0122D90}" type="datetimeFigureOut">
              <a:rPr lang="ru-RU"/>
              <a:pPr>
                <a:defRPr/>
              </a:pPr>
              <a:t>30.11.2022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37C2FE-E20D-4682-B3A7-C7E64F4C8DC4}" type="slidenum">
              <a:rPr lang="ru-RU"/>
              <a:pPr>
                <a:defRPr/>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052B1EE-43E7-4AF1-8A81-C1F11C4BBF8E}" type="datetimeFigureOut">
              <a:rPr lang="ru-RU"/>
              <a:pPr>
                <a:defRPr/>
              </a:pPr>
              <a:t>30.11.2022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A812FD-430F-4624-848C-3251BD620E18}" type="slidenum">
              <a:rPr lang="ru-RU"/>
              <a:pPr>
                <a:defRPr/>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05786B7C-0D3C-4B26-95E7-17D503379A70}" type="datetimeFigureOut">
              <a:rPr lang="ru-RU"/>
              <a:pPr>
                <a:defRPr/>
              </a:pPr>
              <a:t>30.11.2022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38C62C-D420-4B8F-B30E-BD37D376C63C}" type="slidenum">
              <a:rPr lang="ru-RU"/>
              <a:pPr>
                <a:defRPr/>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A0F69295-448D-485B-BB19-B2AAB8D43BE0}" type="datetimeFigureOut">
              <a:rPr lang="ru-RU"/>
              <a:pPr>
                <a:defRPr/>
              </a:pPr>
              <a:t>30.11.2022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39710C-4BF5-48F6-9D13-9877A4032DF6}" type="slidenum">
              <a:rPr lang="ru-RU"/>
              <a:pPr>
                <a:defRPr/>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E8364F0B-1F4B-4222-BB34-7431BA002D45}" type="datetimeFigureOut">
              <a:rPr lang="ru-RU"/>
              <a:pPr>
                <a:defRPr/>
              </a:pPr>
              <a:t>30.11.2022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4F600C1-5699-475F-9C0E-2185A32245E9}" type="slidenum">
              <a:rPr lang="ru-RU"/>
              <a:pPr>
                <a:defRPr/>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8E30AAAE-35D6-4CEB-9896-D7D19EAC361E}" type="datetimeFigureOut">
              <a:rPr lang="ru-RU"/>
              <a:pPr>
                <a:defRPr/>
              </a:pPr>
              <a:t>30.11.2022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B238487-7BE7-4FB9-B546-667D7629F0AD}" type="slidenum">
              <a:rPr lang="ru-RU"/>
              <a:pPr>
                <a:defRPr/>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58A7542-1BAE-48C4-AE36-BE2F382F4A86}" type="datetimeFigureOut">
              <a:rPr lang="ru-RU"/>
              <a:pPr>
                <a:defRPr/>
              </a:pPr>
              <a:t>30.11.2022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E4E4868-EA45-4B7F-BE02-310830BE6064}" type="slidenum">
              <a:rPr lang="ru-RU"/>
              <a:pPr>
                <a:defRPr/>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E147257-58FA-487C-A45D-1C0E783DCAF5}" type="datetimeFigureOut">
              <a:rPr lang="ru-RU"/>
              <a:pPr>
                <a:defRPr/>
              </a:pPr>
              <a:t>30.11.2022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97E7B95-81EE-49FD-BA0B-7A425119D6CA}" type="slidenum">
              <a:rPr lang="ru-RU"/>
              <a:pPr>
                <a:defRPr/>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C75B867-F2A5-4F51-BE5C-F5DE4DF1C17F}" type="datetimeFigureOut">
              <a:rPr lang="ru-RU"/>
              <a:pPr>
                <a:defRPr/>
              </a:pPr>
              <a:t>30.11.2022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9AA4B84-C694-4D56-99FC-30B41F0C29DA}" type="slidenum">
              <a:rPr lang="ru-RU"/>
              <a:pPr>
                <a:defRPr/>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a:t>Пасечник Е А. 13.02 17г.</a:t>
            </a: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D3B3F9E-2901-4A47-B421-1E385FC16225}" type="slidenum">
              <a:rPr lang="ru-RU"/>
              <a:pPr>
                <a:defRPr/>
              </a:pPr>
              <a:t>‹#›</a:t>
            </a:fld>
            <a:endParaRPr lang="ru-RU"/>
          </a:p>
        </p:txBody>
      </p:sp>
      <p:sp>
        <p:nvSpPr>
          <p:cNvPr id="7" name="Рамка 6"/>
          <p:cNvSpPr/>
          <p:nvPr/>
        </p:nvSpPr>
        <p:spPr>
          <a:xfrm>
            <a:off x="0" y="0"/>
            <a:ext cx="9144000" cy="5143500"/>
          </a:xfrm>
          <a:prstGeom prst="frame">
            <a:avLst>
              <a:gd name="adj1" fmla="val 2461"/>
            </a:avLst>
          </a:prstGeom>
          <a:solidFill>
            <a:srgbClr val="E37D29"/>
          </a:solidFill>
          <a:ln>
            <a:solidFill>
              <a:srgbClr val="E37D2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advClick="0"/>
  <p:txStyles>
    <p:titleStyle>
      <a:lvl1pPr algn="ctr" rtl="0" eaLnBrk="0" fontAlgn="base" hangingPunct="0">
        <a:spcBef>
          <a:spcPct val="0"/>
        </a:spcBef>
        <a:spcAft>
          <a:spcPct val="0"/>
        </a:spcAft>
        <a:defRPr sz="6000" b="1" kern="1200">
          <a:solidFill>
            <a:srgbClr val="C00000"/>
          </a:solidFill>
          <a:latin typeface="Calligraph" pitchFamily="2" charset="0"/>
          <a:ea typeface="+mj-ea"/>
          <a:cs typeface="+mj-cs"/>
        </a:defRPr>
      </a:lvl1pPr>
      <a:lvl2pPr algn="ctr" rtl="0" eaLnBrk="0" fontAlgn="base" hangingPunct="0">
        <a:spcBef>
          <a:spcPct val="0"/>
        </a:spcBef>
        <a:spcAft>
          <a:spcPct val="0"/>
        </a:spcAft>
        <a:defRPr sz="6000" b="1">
          <a:solidFill>
            <a:srgbClr val="C00000"/>
          </a:solidFill>
          <a:latin typeface="Calligraph" pitchFamily="2" charset="0"/>
        </a:defRPr>
      </a:lvl2pPr>
      <a:lvl3pPr algn="ctr" rtl="0" eaLnBrk="0" fontAlgn="base" hangingPunct="0">
        <a:spcBef>
          <a:spcPct val="0"/>
        </a:spcBef>
        <a:spcAft>
          <a:spcPct val="0"/>
        </a:spcAft>
        <a:defRPr sz="6000" b="1">
          <a:solidFill>
            <a:srgbClr val="C00000"/>
          </a:solidFill>
          <a:latin typeface="Calligraph" pitchFamily="2" charset="0"/>
        </a:defRPr>
      </a:lvl3pPr>
      <a:lvl4pPr algn="ctr" rtl="0" eaLnBrk="0" fontAlgn="base" hangingPunct="0">
        <a:spcBef>
          <a:spcPct val="0"/>
        </a:spcBef>
        <a:spcAft>
          <a:spcPct val="0"/>
        </a:spcAft>
        <a:defRPr sz="6000" b="1">
          <a:solidFill>
            <a:srgbClr val="C00000"/>
          </a:solidFill>
          <a:latin typeface="Calligraph" pitchFamily="2" charset="0"/>
        </a:defRPr>
      </a:lvl4pPr>
      <a:lvl5pPr algn="ctr" rtl="0" eaLnBrk="0" fontAlgn="base" hangingPunct="0">
        <a:spcBef>
          <a:spcPct val="0"/>
        </a:spcBef>
        <a:spcAft>
          <a:spcPct val="0"/>
        </a:spcAft>
        <a:defRPr sz="6000" b="1">
          <a:solidFill>
            <a:srgbClr val="C00000"/>
          </a:solidFill>
          <a:latin typeface="Calligraph" pitchFamily="2" charset="0"/>
        </a:defRPr>
      </a:lvl5pPr>
      <a:lvl6pPr marL="457200" algn="ctr" rtl="0" fontAlgn="base">
        <a:spcBef>
          <a:spcPct val="0"/>
        </a:spcBef>
        <a:spcAft>
          <a:spcPct val="0"/>
        </a:spcAft>
        <a:defRPr sz="6000" b="1">
          <a:solidFill>
            <a:srgbClr val="C00000"/>
          </a:solidFill>
          <a:latin typeface="Calligraph" pitchFamily="2" charset="0"/>
        </a:defRPr>
      </a:lvl6pPr>
      <a:lvl7pPr marL="914400" algn="ctr" rtl="0" fontAlgn="base">
        <a:spcBef>
          <a:spcPct val="0"/>
        </a:spcBef>
        <a:spcAft>
          <a:spcPct val="0"/>
        </a:spcAft>
        <a:defRPr sz="6000" b="1">
          <a:solidFill>
            <a:srgbClr val="C00000"/>
          </a:solidFill>
          <a:latin typeface="Calligraph" pitchFamily="2" charset="0"/>
        </a:defRPr>
      </a:lvl7pPr>
      <a:lvl8pPr marL="1371600" algn="ctr" rtl="0" fontAlgn="base">
        <a:spcBef>
          <a:spcPct val="0"/>
        </a:spcBef>
        <a:spcAft>
          <a:spcPct val="0"/>
        </a:spcAft>
        <a:defRPr sz="6000" b="1">
          <a:solidFill>
            <a:srgbClr val="C00000"/>
          </a:solidFill>
          <a:latin typeface="Calligraph" pitchFamily="2" charset="0"/>
        </a:defRPr>
      </a:lvl8pPr>
      <a:lvl9pPr marL="1828800" algn="ctr" rtl="0" fontAlgn="base">
        <a:spcBef>
          <a:spcPct val="0"/>
        </a:spcBef>
        <a:spcAft>
          <a:spcPct val="0"/>
        </a:spcAft>
        <a:defRPr sz="6000" b="1">
          <a:solidFill>
            <a:srgbClr val="C00000"/>
          </a:solidFill>
          <a:latin typeface="Calligraph" pitchFamily="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9.png"/><Relationship Id="rId7" Type="http://schemas.openxmlformats.org/officeDocument/2006/relationships/image" Target="../media/image43.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0.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2FDD21A-AAE9-4D9E-A0B7-8F2F1589A7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30" b="92593" l="7000" r="91143">
                        <a14:foregroundMark x1="42714" y1="7500" x2="42714" y2="7500"/>
                        <a14:foregroundMark x1="42714" y1="7500" x2="42714" y2="7500"/>
                        <a14:foregroundMark x1="46429" y1="2778" x2="46429" y2="2778"/>
                        <a14:foregroundMark x1="38143" y1="2130" x2="38143" y2="2130"/>
                        <a14:foregroundMark x1="20714" y1="43981" x2="20714" y2="43981"/>
                        <a14:foregroundMark x1="35143" y1="47963" x2="35143" y2="47963"/>
                        <a14:foregroundMark x1="91143" y1="59630" x2="91143" y2="59630"/>
                        <a14:foregroundMark x1="91143" y1="59630" x2="91143" y2="59630"/>
                        <a14:foregroundMark x1="91143" y1="59630" x2="91143" y2="59630"/>
                        <a14:foregroundMark x1="91143" y1="59630" x2="91143" y2="59630"/>
                        <a14:foregroundMark x1="7000" y1="66389" x2="7000" y2="66389"/>
                        <a14:foregroundMark x1="7000" y1="66389" x2="7000" y2="66389"/>
                        <a14:foregroundMark x1="7000" y1="66389" x2="7000" y2="66389"/>
                        <a14:foregroundMark x1="7000" y1="66389" x2="7000" y2="66389"/>
                        <a14:foregroundMark x1="51143" y1="92593" x2="51143" y2="92593"/>
                        <a14:foregroundMark x1="51143" y1="92593" x2="51143" y2="92593"/>
                      </a14:backgroundRemoval>
                    </a14:imgEffect>
                  </a14:imgLayer>
                </a14:imgProps>
              </a:ext>
              <a:ext uri="{28A0092B-C50C-407E-A947-70E740481C1C}">
                <a14:useLocalDpi xmlns:a14="http://schemas.microsoft.com/office/drawing/2010/main" val="0"/>
              </a:ext>
            </a:extLst>
          </a:blip>
          <a:stretch>
            <a:fillRect/>
          </a:stretch>
        </p:blipFill>
        <p:spPr>
          <a:xfrm>
            <a:off x="4313066" y="211137"/>
            <a:ext cx="4086622" cy="5143500"/>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475" y="1946776"/>
            <a:ext cx="1843650" cy="2949840"/>
          </a:xfrm>
          <a:prstGeom prst="rect">
            <a:avLst/>
          </a:prstGeom>
        </p:spPr>
      </p:pic>
      <p:sp>
        <p:nvSpPr>
          <p:cNvPr id="13314" name="Заголовок 1"/>
          <p:cNvSpPr>
            <a:spLocks noGrp="1"/>
          </p:cNvSpPr>
          <p:nvPr>
            <p:ph type="ctrTitle"/>
          </p:nvPr>
        </p:nvSpPr>
        <p:spPr>
          <a:xfrm>
            <a:off x="371475" y="898050"/>
            <a:ext cx="7772400" cy="1030030"/>
          </a:xfrm>
        </p:spPr>
        <p:txBody>
          <a:bodyPr/>
          <a:lstStyle/>
          <a:p>
            <a:pPr eaLnBrk="1" hangingPunct="1"/>
            <a:r>
              <a:rPr lang="ru-RU" sz="4000" dirty="0">
                <a:latin typeface="A&amp;S Porkchop Primitive Cyrillic" panose="020B0803050302020204" pitchFamily="34" charset="0"/>
              </a:rPr>
              <a:t>«</a:t>
            </a:r>
            <a:r>
              <a:rPr lang="ru-RU" sz="4000" dirty="0" err="1">
                <a:latin typeface="A&amp;S Porkchop Primitive Cyrillic" panose="020B0803050302020204" pitchFamily="34" charset="0"/>
              </a:rPr>
              <a:t>Эколята</a:t>
            </a:r>
            <a:r>
              <a:rPr lang="ru-RU" sz="4000" dirty="0">
                <a:latin typeface="A&amp;S Porkchop Primitive Cyrillic" panose="020B0803050302020204" pitchFamily="34" charset="0"/>
              </a:rPr>
              <a:t> – дошколята», юные защитники природы!!!</a:t>
            </a:r>
          </a:p>
        </p:txBody>
      </p:sp>
      <p:pic>
        <p:nvPicPr>
          <p:cNvPr id="13315" name="Рисунок 3" descr="blue-water-drop-and-green-leaf-on-white-aqua-eps10_138750590.jpg">
            <a:hlinkClick r:id="" action="ppaction://hlinkshowjump?jump=nextslide"/>
          </p:cNvPr>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143875" y="4357688"/>
            <a:ext cx="785813" cy="785812"/>
          </a:xfrm>
          <a:prstGeom prst="rect">
            <a:avLst/>
          </a:prstGeom>
          <a:noFill/>
          <a:ln w="9525">
            <a:noFill/>
            <a:miter lim="800000"/>
            <a:headEnd/>
            <a:tailEnd/>
          </a:ln>
        </p:spPr>
      </p:pic>
      <p:sp>
        <p:nvSpPr>
          <p:cNvPr id="7" name="TextBox 6"/>
          <p:cNvSpPr txBox="1"/>
          <p:nvPr/>
        </p:nvSpPr>
        <p:spPr>
          <a:xfrm>
            <a:off x="4143375" y="4286250"/>
            <a:ext cx="1580753" cy="646113"/>
          </a:xfrm>
          <a:prstGeom prst="rect">
            <a:avLst/>
          </a:prstGeom>
          <a:noFill/>
        </p:spPr>
        <p:txBody>
          <a:bodyPr wrap="square">
            <a:spAutoFit/>
          </a:bodyPr>
          <a:lstStyle/>
          <a:p>
            <a:pPr>
              <a:defRPr/>
            </a:pPr>
            <a:r>
              <a:rPr lang="ru-RU" sz="3600" b="1" dirty="0">
                <a:solidFill>
                  <a:schemeClr val="accent2">
                    <a:lumMod val="50000"/>
                  </a:schemeClr>
                </a:solidFill>
                <a:latin typeface="A&amp;S Porkchop Primitive Cyrillic" panose="020B0803050302020204" pitchFamily="34" charset="0"/>
                <a:cs typeface="Times New Roman" pitchFamily="18" charset="0"/>
              </a:rPr>
              <a:t>2022г</a:t>
            </a:r>
            <a:endParaRPr lang="ru-RU" sz="3600" b="1" dirty="0">
              <a:latin typeface="A&amp;S Porkchop Primitive Cyrillic" panose="020B0803050302020204" pitchFamily="34" charset="0"/>
            </a:endParaRPr>
          </a:p>
        </p:txBody>
      </p:sp>
      <p:sp>
        <p:nvSpPr>
          <p:cNvPr id="5" name="TextBox 4"/>
          <p:cNvSpPr txBox="1"/>
          <p:nvPr/>
        </p:nvSpPr>
        <p:spPr>
          <a:xfrm>
            <a:off x="5436095" y="3143250"/>
            <a:ext cx="3028073" cy="923330"/>
          </a:xfrm>
          <a:prstGeom prst="rect">
            <a:avLst/>
          </a:prstGeom>
          <a:noFill/>
        </p:spPr>
        <p:txBody>
          <a:bodyPr wrap="square">
            <a:spAutoFit/>
          </a:bodyPr>
          <a:lstStyle/>
          <a:p>
            <a:pPr>
              <a:defRPr/>
            </a:pPr>
            <a:r>
              <a:rPr lang="ru-RU" b="1" dirty="0">
                <a:solidFill>
                  <a:schemeClr val="accent2">
                    <a:lumMod val="75000"/>
                  </a:schemeClr>
                </a:solidFill>
                <a:latin typeface="Times New Roman" pitchFamily="18" charset="0"/>
                <a:cs typeface="Times New Roman" pitchFamily="18" charset="0"/>
              </a:rPr>
              <a:t>Выполнили: Хафизова К.А., Исаченко С.А., </a:t>
            </a:r>
            <a:r>
              <a:rPr lang="ru-RU" b="1" dirty="0" err="1">
                <a:solidFill>
                  <a:schemeClr val="accent2">
                    <a:lumMod val="75000"/>
                  </a:schemeClr>
                </a:solidFill>
                <a:latin typeface="Times New Roman" pitchFamily="18" charset="0"/>
                <a:cs typeface="Times New Roman" pitchFamily="18" charset="0"/>
              </a:rPr>
              <a:t>Биндюкова</a:t>
            </a:r>
            <a:r>
              <a:rPr lang="ru-RU" b="1" dirty="0">
                <a:solidFill>
                  <a:schemeClr val="accent2">
                    <a:lumMod val="75000"/>
                  </a:schemeClr>
                </a:solidFill>
                <a:latin typeface="Times New Roman" pitchFamily="18" charset="0"/>
                <a:cs typeface="Times New Roman" pitchFamily="18" charset="0"/>
              </a:rPr>
              <a:t> Г.М.</a:t>
            </a:r>
          </a:p>
        </p:txBody>
      </p:sp>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3728" y="2065562"/>
            <a:ext cx="1887370" cy="28310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1736D89-BF82-4E17-AE7C-B1493A10CC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033" y="1063625"/>
            <a:ext cx="2288852" cy="30518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64B6736-FA60-41B6-8068-3E094A8A9E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116" y="1936751"/>
            <a:ext cx="1928812" cy="2571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86728FC-931B-428D-906A-E041DE1124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974911"/>
            <a:ext cx="2996952" cy="2247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D804902-2542-471A-A13B-78318B884C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7916" y="2427734"/>
            <a:ext cx="3140968" cy="2355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sz="2800" dirty="0"/>
              <a:t>Целевые прогулки в лес с целью наблюдения за живой природой в осенний период, уборка леса.</a:t>
            </a: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529F8B2-8CE7-4908-9AFB-C79C8B8231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7574"/>
            <a:ext cx="3429000" cy="257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551F213-5EA4-43C7-AD31-94132FEF12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941" y="933568"/>
            <a:ext cx="3356992" cy="25177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09B58A1F-B501-45E6-8471-CB1FE72689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2155864"/>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63931"/>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55940"/>
            <a:ext cx="8229600" cy="1307698"/>
          </a:xfrm>
        </p:spPr>
        <p:txBody>
          <a:bodyPr/>
          <a:lstStyle/>
          <a:p>
            <a:r>
              <a:rPr lang="ru-RU" sz="1800" dirty="0"/>
              <a:t>На занятиях по изобразительной деятельности совместно с детьми рисуем  в нетрадиционной технике рисования на тему: «Сохраним нашу природу».  Дети, оставшиеся под впечатлением после прогулок в лес с удовольствием и интересом занимаются творческой деятельностью.</a:t>
            </a:r>
          </a:p>
        </p:txBody>
      </p:sp>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3876" y="255940"/>
            <a:ext cx="1206167" cy="1809250"/>
          </a:xfrm>
          <a:prstGeom prst="rect">
            <a:avLst/>
          </a:prstGeom>
        </p:spPr>
      </p:pic>
      <p:pic>
        <p:nvPicPr>
          <p:cNvPr id="6146" name="Picture 2">
            <a:extLst>
              <a:ext uri="{FF2B5EF4-FFF2-40B4-BE49-F238E27FC236}">
                <a16:creationId xmlns:a16="http://schemas.microsoft.com/office/drawing/2014/main" id="{3A9CAAA9-19F4-47ED-BC21-062448952E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978" y="1419622"/>
            <a:ext cx="2216844" cy="2955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84276AF0-906D-49ED-8594-14A2F09C3F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29" y="1278143"/>
            <a:ext cx="3068960" cy="2301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04" y="2787774"/>
            <a:ext cx="1383043" cy="2212869"/>
          </a:xfrm>
          <a:prstGeom prst="rect">
            <a:avLst/>
          </a:prstGeom>
        </p:spPr>
      </p:pic>
      <p:pic>
        <p:nvPicPr>
          <p:cNvPr id="6150" name="Picture 6">
            <a:extLst>
              <a:ext uri="{FF2B5EF4-FFF2-40B4-BE49-F238E27FC236}">
                <a16:creationId xmlns:a16="http://schemas.microsoft.com/office/drawing/2014/main" id="{9A843022-E9FB-443F-81C5-12CD6BE924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5209" y="1563638"/>
            <a:ext cx="2058462" cy="2744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514D2840-BBC4-4708-8745-F680070411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6629" y="2747858"/>
            <a:ext cx="2852936" cy="21397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405851"/>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a:extLst>
              <a:ext uri="{FF2B5EF4-FFF2-40B4-BE49-F238E27FC236}">
                <a16:creationId xmlns:a16="http://schemas.microsoft.com/office/drawing/2014/main" id="{407F2118-D1E2-45AD-99E0-C0FCBE7B7D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6662" y="986191"/>
            <a:ext cx="3429000" cy="257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57200" y="371202"/>
            <a:ext cx="8229600" cy="857250"/>
          </a:xfrm>
        </p:spPr>
        <p:txBody>
          <a:bodyPr/>
          <a:lstStyle/>
          <a:p>
            <a:r>
              <a:rPr lang="ru-RU" sz="2400" dirty="0"/>
              <a:t>Акция «Спаси природу от мусора» </a:t>
            </a:r>
            <a:br>
              <a:rPr lang="ru-RU" sz="2400" dirty="0"/>
            </a:br>
            <a:r>
              <a:rPr lang="ru-RU" sz="2400" dirty="0"/>
              <a:t>Выставка работ детско-родительского творчества. Поделки получились весьма интересными и необычными. </a:t>
            </a:r>
          </a:p>
        </p:txBody>
      </p:sp>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0352" y="255940"/>
            <a:ext cx="1206167" cy="180925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04" y="2787774"/>
            <a:ext cx="1383043" cy="2212869"/>
          </a:xfrm>
          <a:prstGeom prst="rect">
            <a:avLst/>
          </a:prstGeom>
        </p:spPr>
      </p:pic>
      <p:pic>
        <p:nvPicPr>
          <p:cNvPr id="7170" name="Picture 2">
            <a:extLst>
              <a:ext uri="{FF2B5EF4-FFF2-40B4-BE49-F238E27FC236}">
                <a16:creationId xmlns:a16="http://schemas.microsoft.com/office/drawing/2014/main" id="{BC8AFB24-80AC-4546-97F4-ADAADA984E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960142"/>
            <a:ext cx="2911144" cy="2183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8DB0C69-AEC3-408F-8A6B-5AFFCEBF7B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5065" y="1180387"/>
            <a:ext cx="2911145" cy="2183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9D33970D-14AB-4457-A8EC-08941D339F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1265" y="2792813"/>
            <a:ext cx="2730258" cy="2047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1A96F5FF-046E-47EB-AA83-51F376306A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3742" y="2632678"/>
            <a:ext cx="3157287" cy="2367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2616" y="267494"/>
            <a:ext cx="8229600" cy="1192436"/>
          </a:xfrm>
        </p:spPr>
        <p:txBody>
          <a:bodyPr/>
          <a:lstStyle/>
          <a:p>
            <a:r>
              <a:rPr lang="ru-RU" sz="2000" dirty="0"/>
              <a:t>Просмотр обучающих видеороликов о защите экосистемы. </a:t>
            </a:r>
            <a:br>
              <a:rPr lang="ru-RU" sz="2000" dirty="0"/>
            </a:br>
            <a:r>
              <a:rPr lang="ru-RU" sz="2000" dirty="0"/>
              <a:t>С помощью конструирования детям было предложено</a:t>
            </a:r>
            <a:r>
              <a:rPr kumimoji="0" lang="ru-RU" sz="2000" b="1" i="0" u="none" strike="noStrike" kern="1200" cap="none" spc="0" normalizeH="0" baseline="0" noProof="0" dirty="0">
                <a:ln>
                  <a:noFill/>
                </a:ln>
                <a:solidFill>
                  <a:srgbClr val="C00000"/>
                </a:solidFill>
                <a:effectLst/>
                <a:uLnTx/>
                <a:uFillTx/>
                <a:ea typeface="+mj-ea"/>
                <a:cs typeface="+mj-cs"/>
              </a:rPr>
              <a:t> решить проблему очищения природы от мусора. </a:t>
            </a:r>
            <a:br>
              <a:rPr lang="ru-RU" sz="2000" dirty="0"/>
            </a:br>
            <a:r>
              <a:rPr lang="ru-RU" sz="2000" dirty="0"/>
              <a:t>Дети самостоятельно построили мусороперерабатывающий завод, чтобы помогать экологично перерабатывать мусор.</a:t>
            </a:r>
          </a:p>
        </p:txBody>
      </p:sp>
      <p:pic>
        <p:nvPicPr>
          <p:cNvPr id="5122" name="Picture 2">
            <a:extLst>
              <a:ext uri="{FF2B5EF4-FFF2-40B4-BE49-F238E27FC236}">
                <a16:creationId xmlns:a16="http://schemas.microsoft.com/office/drawing/2014/main" id="{F0320174-366A-4031-B3E1-13A8C44A7C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7" y="1563638"/>
            <a:ext cx="3909053" cy="2931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333E325-4991-4268-8302-155B159E94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79" r="22700"/>
          <a:stretch/>
        </p:blipFill>
        <p:spPr bwMode="auto">
          <a:xfrm>
            <a:off x="4839562" y="1783563"/>
            <a:ext cx="3627598" cy="2791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7969" y="3029533"/>
            <a:ext cx="1206167" cy="180925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04" y="2787774"/>
            <a:ext cx="1383043" cy="2212869"/>
          </a:xfrm>
          <a:prstGeom prst="rect">
            <a:avLst/>
          </a:prstGeom>
        </p:spPr>
      </p:pic>
    </p:spTree>
    <p:extLst>
      <p:ext uri="{BB962C8B-B14F-4D97-AF65-F5344CB8AC3E}">
        <p14:creationId xmlns:p14="http://schemas.microsoft.com/office/powerpoint/2010/main" val="1671935138"/>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0352" y="255940"/>
            <a:ext cx="1206167" cy="180925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130"/>
            <a:ext cx="1383043" cy="2212869"/>
          </a:xfrm>
          <a:prstGeom prst="rect">
            <a:avLst/>
          </a:prstGeom>
        </p:spPr>
      </p:pic>
      <p:pic>
        <p:nvPicPr>
          <p:cNvPr id="2" name="Picture 2">
            <a:extLst>
              <a:ext uri="{FF2B5EF4-FFF2-40B4-BE49-F238E27FC236}">
                <a16:creationId xmlns:a16="http://schemas.microsoft.com/office/drawing/2014/main" id="{0824C9D6-449F-44CD-96E6-EAA0B74F23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481" y="1563638"/>
            <a:ext cx="2852936" cy="21397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06B7A8FD-066E-4826-A99B-FD307A6BE5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4301" y="2869690"/>
            <a:ext cx="2708920" cy="2031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67544" y="355277"/>
            <a:ext cx="7554509" cy="1047722"/>
          </a:xfrm>
        </p:spPr>
        <p:txBody>
          <a:bodyPr/>
          <a:lstStyle/>
          <a:p>
            <a:r>
              <a:rPr lang="ru-RU" sz="2000" dirty="0"/>
              <a:t>С детьми проводились такие формы деятельности, как дидактические игры «Времена года», «Животные родного края»; также воспитатель вместе с детьми ухаживает за цветами в живом уголке, приобщая детей к бережному отношению к природе.</a:t>
            </a:r>
          </a:p>
        </p:txBody>
      </p:sp>
      <p:pic>
        <p:nvPicPr>
          <p:cNvPr id="5130" name="Picture 10">
            <a:extLst>
              <a:ext uri="{FF2B5EF4-FFF2-40B4-BE49-F238E27FC236}">
                <a16:creationId xmlns:a16="http://schemas.microsoft.com/office/drawing/2014/main" id="{23B06451-FA60-462C-AE2E-25B3A18F38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1718" y="1402999"/>
            <a:ext cx="2602519" cy="19518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34D6A9CC-153D-492F-8DB9-62709BBCEF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1311" y="2898784"/>
            <a:ext cx="2725851" cy="2044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0160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95686"/>
            <a:ext cx="8229600" cy="857250"/>
          </a:xfrm>
        </p:spPr>
        <p:txBody>
          <a:bodyPr/>
          <a:lstStyle/>
          <a:p>
            <a:r>
              <a:rPr lang="ru-RU" sz="2400" dirty="0"/>
              <a:t>Итоговым мероприятием первого этапа у старшей и подготовительной группы было посвящение в</a:t>
            </a:r>
            <a:br>
              <a:rPr lang="ru-RU" sz="2400" dirty="0"/>
            </a:br>
            <a:r>
              <a:rPr lang="ru-RU" sz="2400" dirty="0"/>
              <a:t> «</a:t>
            </a:r>
            <a:r>
              <a:rPr lang="ru-RU" sz="2400" dirty="0" err="1"/>
              <a:t>Эколята</a:t>
            </a:r>
            <a:r>
              <a:rPr lang="ru-RU" sz="2400" dirty="0"/>
              <a:t>- юные защитники природы». </a:t>
            </a:r>
            <a:br>
              <a:rPr lang="ru-RU" sz="2400" dirty="0"/>
            </a:br>
            <a:r>
              <a:rPr lang="ru-RU" sz="2400" dirty="0"/>
              <a:t>Дети участвовали в играх связанных с экологией, сортировали мусор, отгадывали экологические загадки, дали клятву </a:t>
            </a:r>
            <a:r>
              <a:rPr lang="ru-RU" sz="2400" dirty="0" err="1"/>
              <a:t>эколят</a:t>
            </a:r>
            <a:r>
              <a:rPr lang="ru-RU" sz="2400" dirty="0"/>
              <a:t> беречь природу и произнесли девиз </a:t>
            </a:r>
            <a:r>
              <a:rPr lang="ru-RU" sz="2400" dirty="0" err="1"/>
              <a:t>эколят</a:t>
            </a:r>
            <a:r>
              <a:rPr lang="ru-RU" sz="2400" dirty="0"/>
              <a:t>, ознакомились со стендом. После посвящения детей наградили значками </a:t>
            </a:r>
            <a:r>
              <a:rPr lang="ru-RU" sz="2400" dirty="0" err="1"/>
              <a:t>эколят</a:t>
            </a:r>
            <a:r>
              <a:rPr lang="ru-RU" sz="2400" dirty="0"/>
              <a:t> и зеленными галстуками, как символами защитников природы. Посмотрите как это было	…</a:t>
            </a: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Посвящение в </a:t>
            </a:r>
            <a:r>
              <a:rPr lang="ru-RU" sz="3200" dirty="0" err="1"/>
              <a:t>Эколята</a:t>
            </a:r>
            <a:r>
              <a:rPr lang="ru-RU" sz="3200" dirty="0"/>
              <a:t>.</a:t>
            </a:r>
          </a:p>
        </p:txBody>
      </p:sp>
      <p:pic>
        <p:nvPicPr>
          <p:cNvPr id="1026" name="Picture 2">
            <a:extLst>
              <a:ext uri="{FF2B5EF4-FFF2-40B4-BE49-F238E27FC236}">
                <a16:creationId xmlns:a16="http://schemas.microsoft.com/office/drawing/2014/main" id="{216BA9FD-2EB5-4026-95FC-F07482AF3A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7400" y="915566"/>
            <a:ext cx="5229200" cy="3921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E6A2EF8-DC8E-46B7-9064-F5DC12F738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103" y="253757"/>
            <a:ext cx="4065313" cy="3051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CF99BC0-E7AB-437E-9A1C-C4C963DD2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779662"/>
            <a:ext cx="3857873" cy="2896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637" y="3579862"/>
            <a:ext cx="790733" cy="1232312"/>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899" y="99226"/>
            <a:ext cx="886308" cy="1292020"/>
          </a:xfrm>
          <a:prstGeom prst="rect">
            <a:avLst/>
          </a:prstGeom>
        </p:spPr>
      </p:pic>
      <p:pic>
        <p:nvPicPr>
          <p:cNvPr id="3076" name="Picture 4">
            <a:extLst>
              <a:ext uri="{FF2B5EF4-FFF2-40B4-BE49-F238E27FC236}">
                <a16:creationId xmlns:a16="http://schemas.microsoft.com/office/drawing/2014/main" id="{D808C806-49F6-435B-AD13-884FAF6C8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668" y="375176"/>
            <a:ext cx="5976664" cy="4482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77598" y="571202"/>
            <a:ext cx="3254841" cy="4001095"/>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На базе МКДОУ Балаганский детский сад № 1, проводятся работы по проекту первого этапа: «</a:t>
            </a:r>
            <a:r>
              <a:rPr lang="ru-RU" b="1" dirty="0" err="1">
                <a:latin typeface="Times New Roman" panose="02020603050405020304" pitchFamily="18" charset="0"/>
                <a:cs typeface="Times New Roman" panose="02020603050405020304" pitchFamily="18" charset="0"/>
              </a:rPr>
              <a:t>Эколята</a:t>
            </a:r>
            <a:r>
              <a:rPr lang="ru-RU" b="1" dirty="0">
                <a:latin typeface="Times New Roman" panose="02020603050405020304" pitchFamily="18" charset="0"/>
                <a:cs typeface="Times New Roman" panose="02020603050405020304" pitchFamily="18" charset="0"/>
              </a:rPr>
              <a:t> – юные защитники природы». В проекте участвуют: старшая (14 детей) и подготовительная (19 детей) группы под руководством воспитателей: Хафизовой К.А, </a:t>
            </a:r>
            <a:r>
              <a:rPr lang="ru-RU" b="1" dirty="0" err="1">
                <a:latin typeface="Times New Roman" panose="02020603050405020304" pitchFamily="18" charset="0"/>
                <a:cs typeface="Times New Roman" panose="02020603050405020304" pitchFamily="18" charset="0"/>
              </a:rPr>
              <a:t>ИсаченкоС.А</a:t>
            </a:r>
            <a:r>
              <a:rPr lang="ru-RU" b="1" dirty="0">
                <a:latin typeface="Times New Roman" panose="02020603050405020304" pitchFamily="18" charset="0"/>
                <a:cs typeface="Times New Roman" panose="02020603050405020304" pitchFamily="18" charset="0"/>
              </a:rPr>
              <a:t>,</a:t>
            </a:r>
          </a:p>
          <a:p>
            <a:r>
              <a:rPr lang="ru-RU" b="1" dirty="0" err="1">
                <a:latin typeface="Times New Roman" panose="02020603050405020304" pitchFamily="18" charset="0"/>
                <a:cs typeface="Times New Roman" panose="02020603050405020304" pitchFamily="18" charset="0"/>
              </a:rPr>
              <a:t>Биндюковой</a:t>
            </a:r>
            <a:r>
              <a:rPr lang="ru-RU" b="1" dirty="0">
                <a:latin typeface="Times New Roman" panose="02020603050405020304" pitchFamily="18" charset="0"/>
                <a:cs typeface="Times New Roman" panose="02020603050405020304" pitchFamily="18" charset="0"/>
              </a:rPr>
              <a:t> Г.М. </a:t>
            </a:r>
            <a:r>
              <a:rPr lang="ru-RU" b="1">
                <a:latin typeface="Times New Roman" panose="02020603050405020304" pitchFamily="18" charset="0"/>
                <a:cs typeface="Times New Roman" panose="02020603050405020304" pitchFamily="18" charset="0"/>
              </a:rPr>
              <a:t>(3взрослых</a:t>
            </a:r>
            <a:r>
              <a:rPr lang="ru-RU" b="1" dirty="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321FF0B-D871-4336-A949-0B9B9E21F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99" y="571202"/>
            <a:ext cx="4876800" cy="3629025"/>
          </a:xfrm>
          <a:prstGeom prst="rect">
            <a:avLst/>
          </a:prstGeom>
        </p:spPr>
      </p:pic>
    </p:spTree>
    <p:extLst>
      <p:ext uri="{BB962C8B-B14F-4D97-AF65-F5344CB8AC3E}">
        <p14:creationId xmlns:p14="http://schemas.microsoft.com/office/powerpoint/2010/main" val="2088491016"/>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6CC5688-09FC-4148-9154-5EC9D3538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665"/>
            <a:ext cx="6624736" cy="4968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DB04E4-8EB9-425C-BDFB-B532921930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1489" y="195486"/>
            <a:ext cx="1887370" cy="2831054"/>
          </a:xfrm>
          <a:prstGeom prst="rect">
            <a:avLst/>
          </a:prstGeom>
        </p:spPr>
      </p:pic>
      <p:pic>
        <p:nvPicPr>
          <p:cNvPr id="4" name="Рисунок 3">
            <a:extLst>
              <a:ext uri="{FF2B5EF4-FFF2-40B4-BE49-F238E27FC236}">
                <a16:creationId xmlns:a16="http://schemas.microsoft.com/office/drawing/2014/main" id="{E6DF01A6-04AF-42DF-9317-FE97AA3E91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6120"/>
            <a:ext cx="1843650" cy="2949840"/>
          </a:xfrm>
          <a:prstGeom prst="rect">
            <a:avLst/>
          </a:prstGeom>
        </p:spPr>
      </p:pic>
      <p:pic>
        <p:nvPicPr>
          <p:cNvPr id="3" name="Рисунок 2">
            <a:extLst>
              <a:ext uri="{FF2B5EF4-FFF2-40B4-BE49-F238E27FC236}">
                <a16:creationId xmlns:a16="http://schemas.microsoft.com/office/drawing/2014/main" id="{0827959A-1262-4C9D-A8F3-DCC1D1660AB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130" b="92593" l="7000" r="91143">
                        <a14:foregroundMark x1="42714" y1="7500" x2="42714" y2="7500"/>
                        <a14:foregroundMark x1="42714" y1="7500" x2="42714" y2="7500"/>
                        <a14:foregroundMark x1="46429" y1="2778" x2="46429" y2="2778"/>
                        <a14:foregroundMark x1="38143" y1="2130" x2="38143" y2="2130"/>
                        <a14:foregroundMark x1="20714" y1="43981" x2="20714" y2="43981"/>
                        <a14:foregroundMark x1="35143" y1="47963" x2="35143" y2="47963"/>
                        <a14:foregroundMark x1="91143" y1="59630" x2="91143" y2="59630"/>
                        <a14:foregroundMark x1="91143" y1="59630" x2="91143" y2="59630"/>
                        <a14:foregroundMark x1="91143" y1="59630" x2="91143" y2="59630"/>
                        <a14:foregroundMark x1="91143" y1="59630" x2="91143" y2="59630"/>
                        <a14:foregroundMark x1="7000" y1="66389" x2="7000" y2="66389"/>
                        <a14:foregroundMark x1="7000" y1="66389" x2="7000" y2="66389"/>
                        <a14:foregroundMark x1="7000" y1="66389" x2="7000" y2="66389"/>
                        <a14:foregroundMark x1="7000" y1="66389" x2="7000" y2="66389"/>
                        <a14:foregroundMark x1="51143" y1="92593" x2="51143" y2="92593"/>
                        <a14:foregroundMark x1="51143" y1="92593" x2="51143" y2="92593"/>
                      </a14:backgroundRemoval>
                    </a14:imgEffect>
                  </a14:imgLayer>
                </a14:imgProps>
              </a:ext>
              <a:ext uri="{28A0092B-C50C-407E-A947-70E740481C1C}">
                <a14:useLocalDpi xmlns:a14="http://schemas.microsoft.com/office/drawing/2010/main" val="0"/>
              </a:ext>
            </a:extLst>
          </a:blip>
          <a:stretch>
            <a:fillRect/>
          </a:stretch>
        </p:blipFill>
        <p:spPr>
          <a:xfrm>
            <a:off x="2528689" y="0"/>
            <a:ext cx="4086622" cy="5143500"/>
          </a:xfrm>
          <a:prstGeom prst="rect">
            <a:avLst/>
          </a:prstGeom>
        </p:spPr>
      </p:pic>
      <p:sp>
        <p:nvSpPr>
          <p:cNvPr id="2" name="Заголовок 1"/>
          <p:cNvSpPr>
            <a:spLocks noGrp="1"/>
          </p:cNvSpPr>
          <p:nvPr>
            <p:ph type="title"/>
          </p:nvPr>
        </p:nvSpPr>
        <p:spPr>
          <a:xfrm>
            <a:off x="457200" y="206374"/>
            <a:ext cx="8229600" cy="4741640"/>
          </a:xfrm>
        </p:spPr>
        <p:txBody>
          <a:bodyPr/>
          <a:lstStyle/>
          <a:p>
            <a:r>
              <a:rPr lang="ru-RU" sz="5400" dirty="0"/>
              <a:t>Спасибо за внимание!</a:t>
            </a:r>
          </a:p>
        </p:txBody>
      </p:sp>
    </p:spTree>
    <p:extLst>
      <p:ext uri="{BB962C8B-B14F-4D97-AF65-F5344CB8AC3E}">
        <p14:creationId xmlns:p14="http://schemas.microsoft.com/office/powerpoint/2010/main" val="3105224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11977B7-C97A-4944-874D-9431BD8B66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130" b="92593" l="7000" r="91143">
                        <a14:foregroundMark x1="42714" y1="7500" x2="42714" y2="7500"/>
                        <a14:foregroundMark x1="42714" y1="7500" x2="42714" y2="7500"/>
                        <a14:foregroundMark x1="46429" y1="2778" x2="46429" y2="2778"/>
                        <a14:foregroundMark x1="38143" y1="2130" x2="38143" y2="2130"/>
                        <a14:foregroundMark x1="20714" y1="43981" x2="20714" y2="43981"/>
                        <a14:foregroundMark x1="35143" y1="47963" x2="35143" y2="47963"/>
                        <a14:foregroundMark x1="91143" y1="59630" x2="91143" y2="59630"/>
                        <a14:foregroundMark x1="91143" y1="59630" x2="91143" y2="59630"/>
                        <a14:foregroundMark x1="91143" y1="59630" x2="91143" y2="59630"/>
                        <a14:foregroundMark x1="91143" y1="59630" x2="91143" y2="59630"/>
                        <a14:foregroundMark x1="7000" y1="66389" x2="7000" y2="66389"/>
                        <a14:foregroundMark x1="7000" y1="66389" x2="7000" y2="66389"/>
                        <a14:foregroundMark x1="7000" y1="66389" x2="7000" y2="66389"/>
                        <a14:foregroundMark x1="7000" y1="66389" x2="7000" y2="66389"/>
                        <a14:foregroundMark x1="51143" y1="92593" x2="51143" y2="92593"/>
                        <a14:foregroundMark x1="51143" y1="92593" x2="51143" y2="92593"/>
                      </a14:backgroundRemoval>
                    </a14:imgEffect>
                  </a14:imgLayer>
                </a14:imgProps>
              </a:ext>
              <a:ext uri="{28A0092B-C50C-407E-A947-70E740481C1C}">
                <a14:useLocalDpi xmlns:a14="http://schemas.microsoft.com/office/drawing/2010/main" val="0"/>
              </a:ext>
            </a:extLst>
          </a:blip>
          <a:stretch>
            <a:fillRect/>
          </a:stretch>
        </p:blipFill>
        <p:spPr>
          <a:xfrm>
            <a:off x="4313066" y="211137"/>
            <a:ext cx="4086622" cy="5143500"/>
          </a:xfrm>
          <a:prstGeom prst="rect">
            <a:avLst/>
          </a:prstGeom>
        </p:spPr>
      </p:pic>
      <p:sp>
        <p:nvSpPr>
          <p:cNvPr id="7" name="Заголовок 6"/>
          <p:cNvSpPr>
            <a:spLocks noGrp="1"/>
          </p:cNvSpPr>
          <p:nvPr>
            <p:ph type="title"/>
          </p:nvPr>
        </p:nvSpPr>
        <p:spPr>
          <a:xfrm>
            <a:off x="35496" y="123478"/>
            <a:ext cx="9001000" cy="4896544"/>
          </a:xfrm>
        </p:spPr>
        <p:txBody>
          <a:bodyPr/>
          <a:lstStyle/>
          <a:p>
            <a:r>
              <a:rPr lang="ru-RU" sz="3000" dirty="0"/>
              <a:t>Актуальность</a:t>
            </a:r>
            <a:br>
              <a:rPr lang="ru-RU" sz="3200" dirty="0"/>
            </a:br>
            <a:br>
              <a:rPr lang="ru-RU" sz="1600" dirty="0">
                <a:solidFill>
                  <a:srgbClr val="000000"/>
                </a:solidFill>
                <a:latin typeface="Times New Roman" panose="02020603050405020304" pitchFamily="18" charset="0"/>
                <a:cs typeface="Times New Roman" panose="02020603050405020304" pitchFamily="18" charset="0"/>
              </a:rPr>
            </a:br>
            <a:r>
              <a:rPr lang="ru-RU" sz="1400" dirty="0" err="1">
                <a:solidFill>
                  <a:srgbClr val="000000"/>
                </a:solidFill>
                <a:latin typeface="Times New Roman" panose="02020603050405020304" pitchFamily="18" charset="0"/>
                <a:cs typeface="Times New Roman" panose="02020603050405020304" pitchFamily="18" charset="0"/>
              </a:rPr>
              <a:t>Актуальность</a:t>
            </a:r>
            <a:r>
              <a:rPr lang="ru-RU" sz="1400" dirty="0">
                <a:solidFill>
                  <a:srgbClr val="000000"/>
                </a:solidFill>
                <a:latin typeface="Times New Roman" panose="02020603050405020304" pitchFamily="18" charset="0"/>
                <a:cs typeface="Times New Roman" panose="02020603050405020304" pitchFamily="18" charset="0"/>
              </a:rPr>
              <a:t> рассмотрения данной проблемы заключается в том, что в большей степени современные дети, не осознают важность действий по отношению к окружающей их природе. Напрямую зависит экологическое образование детей от того, каким образом природные ценности воспринимаются окружающими их взрослыми. Огромную роль здесь играет институт семьи, ведь дети неосознанно копируют образ жизни родителей. </a:t>
            </a:r>
            <a:br>
              <a:rPr lang="ru-RU" sz="1400" dirty="0">
                <a:solidFill>
                  <a:srgbClr val="000000"/>
                </a:solidFill>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Дошкольный возраст — подходящий возраст для начала формирования и развития экологической культуры личности. В этом возрасте ребенок начинает выделять себя как личность, у него развивается эмоционально- ценностное отношение к окружающему, закладываются основы нравственно- экологических установок личности, которые проявляются во взаимодействиях ребенка с природой, а также в его поведении и поступках в природе. Именно поэтому возникает возможность формирования экологических знаний у детей, знакомство с нормами и правилами взаимодействия с природой, воспитание сопереживания окружающим, активности в решении некоторых экологических проблем</a:t>
            </a:r>
            <a:br>
              <a:rPr lang="ru-RU" sz="1400" dirty="0">
                <a:solidFill>
                  <a:srgbClr val="000000"/>
                </a:solidFill>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Дошкольники с огромным интересом смотрят на окружающий мир, но видят не все, иногда даже не замечают главного. Очень важно удивляться вместе с ними, побуждать детей не только смотреть, но и видеть.</a:t>
            </a:r>
            <a:br>
              <a:rPr lang="ru-RU" sz="1400" dirty="0">
                <a:solidFill>
                  <a:srgbClr val="000000"/>
                </a:solidFill>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Данная тема была выбрана нами, потому что она способствует формированию нравственных и эстетических качеств будущего гражданина, защитника не только себя, своего отечества, но и всего самого прекрасного, что создала природа.</a:t>
            </a:r>
            <a:br>
              <a:rPr lang="ru-RU" sz="1400" dirty="0">
                <a:solidFill>
                  <a:srgbClr val="000000"/>
                </a:solidFill>
                <a:latin typeface="Times New Roman" panose="02020603050405020304" pitchFamily="18" charset="0"/>
                <a:cs typeface="Times New Roman" panose="02020603050405020304" pitchFamily="18" charset="0"/>
              </a:rPr>
            </a:br>
            <a:endParaRPr lang="ru-RU" sz="16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0C81407-88D8-4D99-BE0C-70FF37D351A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30" b="92593" l="7000" r="91143">
                        <a14:foregroundMark x1="42714" y1="7500" x2="42714" y2="7500"/>
                        <a14:foregroundMark x1="42714" y1="7500" x2="42714" y2="7500"/>
                        <a14:foregroundMark x1="46429" y1="2778" x2="46429" y2="2778"/>
                        <a14:foregroundMark x1="38143" y1="2130" x2="38143" y2="2130"/>
                        <a14:foregroundMark x1="20714" y1="43981" x2="20714" y2="43981"/>
                        <a14:foregroundMark x1="35143" y1="47963" x2="35143" y2="47963"/>
                        <a14:foregroundMark x1="91143" y1="59630" x2="91143" y2="59630"/>
                        <a14:foregroundMark x1="91143" y1="59630" x2="91143" y2="59630"/>
                        <a14:foregroundMark x1="91143" y1="59630" x2="91143" y2="59630"/>
                        <a14:foregroundMark x1="91143" y1="59630" x2="91143" y2="59630"/>
                        <a14:foregroundMark x1="7000" y1="66389" x2="7000" y2="66389"/>
                        <a14:foregroundMark x1="7000" y1="66389" x2="7000" y2="66389"/>
                        <a14:foregroundMark x1="7000" y1="66389" x2="7000" y2="66389"/>
                        <a14:foregroundMark x1="7000" y1="66389" x2="7000" y2="66389"/>
                        <a14:foregroundMark x1="51143" y1="92593" x2="51143" y2="92593"/>
                        <a14:foregroundMark x1="51143" y1="92593" x2="51143" y2="92593"/>
                      </a14:backgroundRemoval>
                    </a14:imgEffect>
                  </a14:imgLayer>
                </a14:imgProps>
              </a:ext>
              <a:ext uri="{28A0092B-C50C-407E-A947-70E740481C1C}">
                <a14:useLocalDpi xmlns:a14="http://schemas.microsoft.com/office/drawing/2010/main" val="0"/>
              </a:ext>
            </a:extLst>
          </a:blip>
          <a:stretch>
            <a:fillRect/>
          </a:stretch>
        </p:blipFill>
        <p:spPr>
          <a:xfrm>
            <a:off x="4877866" y="236562"/>
            <a:ext cx="4086622" cy="5143500"/>
          </a:xfrm>
          <a:prstGeom prst="rect">
            <a:avLst/>
          </a:prstGeom>
        </p:spPr>
      </p:pic>
      <p:sp>
        <p:nvSpPr>
          <p:cNvPr id="2" name="Заголовок 1"/>
          <p:cNvSpPr>
            <a:spLocks noGrp="1"/>
          </p:cNvSpPr>
          <p:nvPr>
            <p:ph type="title"/>
          </p:nvPr>
        </p:nvSpPr>
        <p:spPr>
          <a:xfrm>
            <a:off x="179512" y="195486"/>
            <a:ext cx="9036496" cy="5184576"/>
          </a:xfrm>
        </p:spPr>
        <p:txBody>
          <a:bodyPr/>
          <a:lstStyle/>
          <a:p>
            <a:r>
              <a:rPr lang="ru-RU" sz="2400" dirty="0"/>
              <a:t>Цель проекта: </a:t>
            </a:r>
            <a:r>
              <a:rPr lang="ru-RU" sz="1800" dirty="0">
                <a:solidFill>
                  <a:srgbClr val="000000"/>
                </a:solidFill>
                <a:latin typeface="Times New Roman" panose="02020603050405020304" pitchFamily="18" charset="0"/>
                <a:cs typeface="Times New Roman" panose="02020603050405020304" pitchFamily="18" charset="0"/>
              </a:rPr>
              <a:t>формирование начал экологической культуры у детей дошкольного возраста, способности понимать и любить окружающий мир и природу. </a:t>
            </a:r>
            <a:br>
              <a:rPr lang="ru-RU" sz="1800" dirty="0">
                <a:solidFill>
                  <a:srgbClr val="000000"/>
                </a:solidFill>
                <a:latin typeface="Times New Roman" panose="02020603050405020304" pitchFamily="18" charset="0"/>
                <a:cs typeface="Times New Roman" panose="02020603050405020304" pitchFamily="18" charset="0"/>
              </a:rPr>
            </a:br>
            <a:r>
              <a:rPr lang="ru-RU" sz="2400" dirty="0"/>
              <a:t>Задачи проекта: </a:t>
            </a:r>
            <a:br>
              <a:rPr lang="ru-RU" sz="2400" dirty="0"/>
            </a:br>
            <a:r>
              <a:rPr lang="ru-RU" sz="1600" dirty="0">
                <a:solidFill>
                  <a:srgbClr val="002060"/>
                </a:solidFill>
              </a:rPr>
              <a:t>Образовательные:</a:t>
            </a:r>
            <a:br>
              <a:rPr lang="ru-RU" sz="2400" dirty="0"/>
            </a:br>
            <a:r>
              <a:rPr lang="ru-RU" sz="1600" dirty="0">
                <a:solidFill>
                  <a:srgbClr val="000000"/>
                </a:solidFill>
                <a:latin typeface="Times New Roman" panose="02020603050405020304" pitchFamily="18" charset="0"/>
                <a:cs typeface="Times New Roman" panose="02020603050405020304" pitchFamily="18" charset="0"/>
              </a:rPr>
              <a:t>- расширять и обобщать знания детей о мире природы, как целостной взаимосвязанной системе;</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 обогащать представление детей о природе родного края и различных природных зон; </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 формирование экологической культуры ребёнка, воспитание духовно богатой личности;</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2060"/>
                </a:solidFill>
                <a:latin typeface="Times New Roman" panose="02020603050405020304" pitchFamily="18" charset="0"/>
                <a:cs typeface="Times New Roman" panose="02020603050405020304" pitchFamily="18" charset="0"/>
              </a:rPr>
              <a:t>Развивающие</a:t>
            </a:r>
            <a:r>
              <a:rPr lang="ru-RU" sz="1600" dirty="0">
                <a:solidFill>
                  <a:srgbClr val="002060"/>
                </a:solidFill>
              </a:rPr>
              <a:t>:</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 развивать общие познавательные способности: умение наблюдать, описывать, строить предположения и предлагать способы их проверки, находить причинно-следственные связи; </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развивать познавательный интерес детей к природе, желание активно изучать природный мир; </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2060"/>
                </a:solidFill>
                <a:latin typeface="Times New Roman" panose="02020603050405020304" pitchFamily="18" charset="0"/>
                <a:cs typeface="Times New Roman" panose="02020603050405020304" pitchFamily="18" charset="0"/>
              </a:rPr>
              <a:t>Воспитательные</a:t>
            </a:r>
            <a:r>
              <a:rPr lang="ru-RU" sz="1600" dirty="0">
                <a:solidFill>
                  <a:srgbClr val="002060"/>
                </a:solidFill>
              </a:rPr>
              <a:t>:</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 воспитывать нравственные чувства, выражающиеся в сопереживании природе, и эстетические чувства, связанные с красотой природного мира.</a:t>
            </a:r>
            <a:br>
              <a:rPr lang="ru-RU" sz="1600" dirty="0">
                <a:solidFill>
                  <a:srgbClr val="000000"/>
                </a:solidFill>
                <a:latin typeface="Times New Roman" panose="02020603050405020304" pitchFamily="18" charset="0"/>
                <a:cs typeface="Times New Roman" panose="02020603050405020304" pitchFamily="18" charset="0"/>
              </a:rPr>
            </a:br>
            <a:endParaRPr lang="ru-RU" sz="1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4468" y="135913"/>
            <a:ext cx="706052" cy="1100341"/>
          </a:xfrm>
          <a:prstGeom prst="rect">
            <a:avLst/>
          </a:prstGeom>
        </p:spPr>
      </p:pic>
      <p:sp>
        <p:nvSpPr>
          <p:cNvPr id="2" name="Заголовок 1"/>
          <p:cNvSpPr>
            <a:spLocks noGrp="1"/>
          </p:cNvSpPr>
          <p:nvPr>
            <p:ph type="title"/>
          </p:nvPr>
        </p:nvSpPr>
        <p:spPr>
          <a:xfrm>
            <a:off x="457200" y="2143125"/>
            <a:ext cx="8229600" cy="857250"/>
          </a:xfrm>
        </p:spPr>
        <p:txBody>
          <a:bodyPr/>
          <a:lstStyle/>
          <a:p>
            <a:r>
              <a:rPr lang="ru-RU" sz="3200" dirty="0"/>
              <a:t>Акция детско-родительского творчества «Нарисуй героев </a:t>
            </a:r>
            <a:r>
              <a:rPr lang="ru-RU" sz="3200" dirty="0" err="1"/>
              <a:t>Эколят</a:t>
            </a:r>
            <a:r>
              <a:rPr lang="ru-RU" sz="3200" dirty="0"/>
              <a:t>».</a:t>
            </a:r>
            <a:br>
              <a:rPr lang="ru-RU" sz="3200" dirty="0"/>
            </a:br>
            <a:r>
              <a:rPr lang="ru-RU" sz="3200" dirty="0"/>
              <a:t> Дети и родители активно приняли участие в этой акции, рисунки получились интересными, мы провели выставку, где дети обсуждали свои работы. Посмотрите, как это было…</a:t>
            </a: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4468" y="135913"/>
            <a:ext cx="706052" cy="1100341"/>
          </a:xfrm>
          <a:prstGeom prst="rect">
            <a:avLst/>
          </a:prstGeom>
        </p:spPr>
      </p:pic>
      <p:pic>
        <p:nvPicPr>
          <p:cNvPr id="1026" name="Picture 2">
            <a:extLst>
              <a:ext uri="{FF2B5EF4-FFF2-40B4-BE49-F238E27FC236}">
                <a16:creationId xmlns:a16="http://schemas.microsoft.com/office/drawing/2014/main" id="{913559DE-9B9B-472F-8573-A525F7E61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843558"/>
            <a:ext cx="2930435" cy="39072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19D0184-DD1F-4F75-9E73-EE13BDB8CC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8487" y="1063625"/>
            <a:ext cx="4459007" cy="3344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598B9D9-F765-4B59-A5A5-046942404E88}"/>
              </a:ext>
            </a:extLst>
          </p:cNvPr>
          <p:cNvSpPr txBox="1"/>
          <p:nvPr/>
        </p:nvSpPr>
        <p:spPr>
          <a:xfrm>
            <a:off x="1619672" y="123414"/>
            <a:ext cx="7278615" cy="1569660"/>
          </a:xfrm>
          <a:prstGeom prst="rect">
            <a:avLst/>
          </a:prstGeom>
          <a:noFill/>
        </p:spPr>
        <p:txBody>
          <a:bodyPr wrap="square">
            <a:spAutoFit/>
          </a:bodyPr>
          <a:lstStyle/>
          <a:p>
            <a:pPr algn="ctr"/>
            <a:r>
              <a:rPr kumimoji="0" lang="ru-RU" sz="3200" b="1" i="0" u="none" strike="noStrike" kern="1200" cap="none" spc="0" normalizeH="0" baseline="0" noProof="0" dirty="0">
                <a:ln>
                  <a:noFill/>
                </a:ln>
                <a:solidFill>
                  <a:srgbClr val="C00000"/>
                </a:solidFill>
                <a:effectLst/>
                <a:uLnTx/>
                <a:uFillTx/>
                <a:ea typeface="+mj-ea"/>
                <a:cs typeface="+mj-cs"/>
              </a:rPr>
              <a:t>Акция детско-родительского творчества «Нарисуй героев </a:t>
            </a:r>
            <a:r>
              <a:rPr kumimoji="0" lang="ru-RU" sz="3200" b="1" i="0" u="none" strike="noStrike" kern="1200" cap="none" spc="0" normalizeH="0" baseline="0" noProof="0" dirty="0" err="1">
                <a:ln>
                  <a:noFill/>
                </a:ln>
                <a:solidFill>
                  <a:srgbClr val="C00000"/>
                </a:solidFill>
                <a:effectLst/>
                <a:uLnTx/>
                <a:uFillTx/>
                <a:ea typeface="+mj-ea"/>
                <a:cs typeface="+mj-cs"/>
              </a:rPr>
              <a:t>Эколят</a:t>
            </a:r>
            <a:r>
              <a:rPr kumimoji="0" lang="ru-RU" sz="3200" b="1" i="0" u="none" strike="noStrike" kern="1200" cap="none" spc="0" normalizeH="0" baseline="0" noProof="0" dirty="0">
                <a:ln>
                  <a:noFill/>
                </a:ln>
                <a:solidFill>
                  <a:srgbClr val="C00000"/>
                </a:solidFill>
                <a:effectLst/>
                <a:uLnTx/>
                <a:uFillTx/>
                <a:ea typeface="+mj-ea"/>
                <a:cs typeface="+mj-cs"/>
              </a:rPr>
              <a:t>».</a:t>
            </a:r>
            <a:endParaRPr lang="ru-RU" dirty="0"/>
          </a:p>
        </p:txBody>
      </p:sp>
    </p:spTree>
    <p:extLst>
      <p:ext uri="{BB962C8B-B14F-4D97-AF65-F5344CB8AC3E}">
        <p14:creationId xmlns:p14="http://schemas.microsoft.com/office/powerpoint/2010/main" val="229501935"/>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6336" y="3147814"/>
            <a:ext cx="1206167" cy="1809250"/>
          </a:xfrm>
          <a:prstGeom prst="rect">
            <a:avLst/>
          </a:prstGeom>
        </p:spPr>
      </p:pic>
      <p:sp>
        <p:nvSpPr>
          <p:cNvPr id="2" name="Заголовок 1"/>
          <p:cNvSpPr>
            <a:spLocks noGrp="1"/>
          </p:cNvSpPr>
          <p:nvPr>
            <p:ph type="title"/>
          </p:nvPr>
        </p:nvSpPr>
        <p:spPr>
          <a:xfrm>
            <a:off x="457200" y="2143125"/>
            <a:ext cx="8229600" cy="857250"/>
          </a:xfrm>
        </p:spPr>
        <p:txBody>
          <a:bodyPr/>
          <a:lstStyle/>
          <a:p>
            <a:r>
              <a:rPr lang="ru-RU" sz="3200" dirty="0"/>
              <a:t>Наблюдение за циклом жизни цветов и растений на территории детского сада. Каждую прогулку дети с нетерпением ждали, чтобы посмотреть как изменились цветы и растения, они внимательно наблюдали и каждый раз фиксировали вместе с воспитателем с помощью фотографий изменения, которые происходили с растениями.</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4696" y="159000"/>
            <a:ext cx="1206167" cy="1809250"/>
          </a:xfrm>
          <a:prstGeom prst="rect">
            <a:avLst/>
          </a:prstGeom>
        </p:spPr>
      </p:pic>
      <p:pic>
        <p:nvPicPr>
          <p:cNvPr id="2050" name="Picture 2">
            <a:extLst>
              <a:ext uri="{FF2B5EF4-FFF2-40B4-BE49-F238E27FC236}">
                <a16:creationId xmlns:a16="http://schemas.microsoft.com/office/drawing/2014/main" id="{7C5168CB-99E4-4940-AA16-4ED473BF71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158" y="787317"/>
            <a:ext cx="2082058" cy="2776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5E030ED-E432-4978-B222-88AFAF6700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2662" y="713488"/>
            <a:ext cx="2082060" cy="2776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865CA62-9846-4ED7-AF7B-601FF35942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7141" y="1805504"/>
            <a:ext cx="2082059" cy="2776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A6140E9-C111-47B1-B003-76D7A19683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2011672"/>
            <a:ext cx="2216844" cy="2955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6705"/>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067" y="1187224"/>
            <a:ext cx="8229600" cy="1970830"/>
          </a:xfrm>
        </p:spPr>
        <p:txBody>
          <a:bodyPr/>
          <a:lstStyle/>
          <a:p>
            <a:r>
              <a:rPr lang="ru-RU" sz="3200" dirty="0"/>
              <a:t>Прогулки в лес с целью наблюдения за живой природой в осенний период. Дети, после прогулок в лес, остаются в полном восторге, они очень наблюдательны, мы провели беседу о том, как важно беречь нашу природу, не загрязнять её мусором, не вредить.</a:t>
            </a: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820</Words>
  <Application>Microsoft Office PowerPoint</Application>
  <PresentationFormat>Экран (16:9)</PresentationFormat>
  <Paragraphs>20</Paragraphs>
  <Slides>21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A&amp;S Porkchop Primitive Cyrillic</vt:lpstr>
      <vt:lpstr>Arial</vt:lpstr>
      <vt:lpstr>Calibri</vt:lpstr>
      <vt:lpstr>Calligraph</vt:lpstr>
      <vt:lpstr>Times New Roman</vt:lpstr>
      <vt:lpstr>Тема Office</vt:lpstr>
      <vt:lpstr>«Эколята – дошколята», юные защитники природы!!!</vt:lpstr>
      <vt:lpstr>Презентация PowerPoint</vt:lpstr>
      <vt:lpstr>Актуальность  Актуальность рассмотрения данной проблемы заключается в том, что в большей степени современные дети, не осознают важность действий по отношению к окружающей их природе. Напрямую зависит экологическое образование детей от того, каким образом природные ценности воспринимаются окружающими их взрослыми. Огромную роль здесь играет институт семьи, ведь дети неосознанно копируют образ жизни родителей.  Дошкольный возраст — подходящий возраст для начала формирования и развития экологической культуры личности. В этом возрасте ребенок начинает выделять себя как личность, у него развивается эмоционально- ценностное отношение к окружающему, закладываются основы нравственно- экологических установок личности, которые проявляются во взаимодействиях ребенка с природой, а также в его поведении и поступках в природе. Именно поэтому возникает возможность формирования экологических знаний у детей, знакомство с нормами и правилами взаимодействия с природой, воспитание сопереживания окружающим, активности в решении некоторых экологических проблем Дошкольники с огромным интересом смотрят на окружающий мир, но видят не все, иногда даже не замечают главного. Очень важно удивляться вместе с ними, побуждать детей не только смотреть, но и видеть. Данная тема была выбрана нами, потому что она способствует формированию нравственных и эстетических качеств будущего гражданина, защитника не только себя, своего отечества, но и всего самого прекрасного, что создала природа. </vt:lpstr>
      <vt:lpstr>Цель проекта: формирование начал экологической культуры у детей дошкольного возраста, способности понимать и любить окружающий мир и природу.  Задачи проекта:  Образовательные: - расширять и обобщать знания детей о мире природы, как целостной взаимосвязанной системе; - обогащать представление детей о природе родного края и различных природных зон;  - формирование экологической культуры ребёнка, воспитание духовно богатой личности; Развивающие: - развивать общие познавательные способности: умение наблюдать, описывать, строить предположения и предлагать способы их проверки, находить причинно-следственные связи;  развивать познавательный интерес детей к природе, желание активно изучать природный мир;  Воспитательные: - воспитывать нравственные чувства, выражающиеся в сопереживании природе, и эстетические чувства, связанные с красотой природного мира. </vt:lpstr>
      <vt:lpstr>Акция детско-родительского творчества «Нарисуй героев Эколят».  Дети и родители активно приняли участие в этой акции, рисунки получились интересными, мы провели выставку, где дети обсуждали свои работы. Посмотрите, как это было…</vt:lpstr>
      <vt:lpstr>Презентация PowerPoint</vt:lpstr>
      <vt:lpstr>Наблюдение за циклом жизни цветов и растений на территории детского сада. Каждую прогулку дети с нетерпением ждали, чтобы посмотреть как изменились цветы и растения, они внимательно наблюдали и каждый раз фиксировали вместе с воспитателем с помощью фотографий изменения, которые происходили с растениями.</vt:lpstr>
      <vt:lpstr>Презентация PowerPoint</vt:lpstr>
      <vt:lpstr>Прогулки в лес с целью наблюдения за живой природой в осенний период. Дети, после прогулок в лес, остаются в полном восторге, они очень наблюдательны, мы провели беседу о том, как важно беречь нашу природу, не загрязнять её мусором, не вредить.</vt:lpstr>
      <vt:lpstr>Целевые прогулки в лес с целью наблюдения за живой природой в осенний период, уборка леса.</vt:lpstr>
      <vt:lpstr>Презентация PowerPoint</vt:lpstr>
      <vt:lpstr>На занятиях по изобразительной деятельности совместно с детьми рисуем  в нетрадиционной технике рисования на тему: «Сохраним нашу природу».  Дети, оставшиеся под впечатлением после прогулок в лес с удовольствием и интересом занимаются творческой деятельностью.</vt:lpstr>
      <vt:lpstr>Акция «Спаси природу от мусора»  Выставка работ детско-родительского творчества. Поделки получились весьма интересными и необычными. </vt:lpstr>
      <vt:lpstr>Просмотр обучающих видеороликов о защите экосистемы.  С помощью конструирования детям было предложено решить проблему очищения природы от мусора.  Дети самостоятельно построили мусороперерабатывающий завод, чтобы помогать экологично перерабатывать мусор.</vt:lpstr>
      <vt:lpstr>С детьми проводились такие формы деятельности, как дидактические игры «Времена года», «Животные родного края»; также воспитатель вместе с детьми ухаживает за цветами в живом уголке, приобщая детей к бережному отношению к природе.</vt:lpstr>
      <vt:lpstr>Итоговым мероприятием первого этапа у старшей и подготовительной группы было посвящение в  «Эколята- юные защитники природы».  Дети участвовали в играх связанных с экологией, сортировали мусор, отгадывали экологические загадки, дали клятву эколят беречь природу и произнесли девиз эколят, ознакомились со стендом. После посвящения детей наградили значками эколят и зеленными галстуками, как символами защитников природы. Посмотрите как это было …</vt:lpstr>
      <vt:lpstr>Посвящение в Эколята.</vt:lpstr>
      <vt:lpstr>Презентация PowerPoint</vt:lpstr>
      <vt:lpstr>Презентация PowerPoint</vt:lpstr>
      <vt:lpstr>Презентация PowerPoint</vt:lpstr>
      <vt:lpstr>Спасибо за внимание!</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User</cp:lastModifiedBy>
  <cp:revision>73</cp:revision>
  <dcterms:created xsi:type="dcterms:W3CDTF">2017-02-13T14:16:33Z</dcterms:created>
  <dcterms:modified xsi:type="dcterms:W3CDTF">2022-11-30T04:56:24Z</dcterms:modified>
</cp:coreProperties>
</file>